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59" r:id="rId5"/>
    <p:sldId id="258" r:id="rId6"/>
    <p:sldId id="263" r:id="rId7"/>
    <p:sldId id="260" r:id="rId8"/>
    <p:sldId id="261" r:id="rId9"/>
    <p:sldId id="262" r:id="rId10"/>
    <p:sldId id="265" r:id="rId11"/>
    <p:sldId id="266" r:id="rId12"/>
    <p:sldId id="282" r:id="rId13"/>
    <p:sldId id="267" r:id="rId14"/>
    <p:sldId id="268" r:id="rId15"/>
    <p:sldId id="264" r:id="rId16"/>
    <p:sldId id="269" r:id="rId17"/>
    <p:sldId id="270" r:id="rId18"/>
    <p:sldId id="271" r:id="rId19"/>
    <p:sldId id="281" r:id="rId21"/>
    <p:sldId id="273" r:id="rId22"/>
    <p:sldId id="283" r:id="rId23"/>
    <p:sldId id="284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æµè²æ ·å¼ 1 - å¼ºè°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83" y="-130492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>
                <a:latin typeface="Arial" panose="02080604020202020204" charset="0"/>
              </a:rPr>
              <a:t>Celiac Disease Triggers</a:t>
            </a:r>
            <a:endParaRPr>
              <a:latin typeface="Arial" panose="0208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 panose="02080604020202020204" charset="0"/>
              </a:rPr>
              <a:t>Matthijs Knigge</a:t>
            </a:r>
            <a:endParaRPr>
              <a:latin typeface="Arial" panose="02080604020202020204" charset="0"/>
            </a:endParaRPr>
          </a:p>
        </p:txBody>
      </p:sp>
      <p:pic>
        <p:nvPicPr>
          <p:cNvPr id="12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-504825"/>
            <a:ext cx="8925703" cy="7999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 flipH="1">
            <a:off x="6009377" y="910266"/>
            <a:ext cx="12939" cy="40127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76650" y="39052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982" y="40957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67150" y="129540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57625" y="203835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1425" y="1724025"/>
            <a:ext cx="18299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6534" y="957328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1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733425"/>
            <a:ext cx="693773" cy="694164"/>
          </a:xfrm>
          <a:prstGeom prst="rect">
            <a:avLst/>
          </a:prstGeom>
        </p:spPr>
      </p:pic>
      <p:pic>
        <p:nvPicPr>
          <p:cNvPr id="23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1095375"/>
            <a:ext cx="372424" cy="378694"/>
          </a:xfrm>
          <a:prstGeom prst="rect">
            <a:avLst/>
          </a:prstGeom>
        </p:spPr>
      </p:pic>
      <p:pic>
        <p:nvPicPr>
          <p:cNvPr id="25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514475"/>
            <a:ext cx="693773" cy="694164"/>
          </a:xfrm>
          <a:prstGeom prst="rect">
            <a:avLst/>
          </a:prstGeom>
        </p:spPr>
      </p:pic>
      <p:pic>
        <p:nvPicPr>
          <p:cNvPr id="27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226" y="1936450"/>
            <a:ext cx="356559" cy="356559"/>
          </a:xfrm>
          <a:prstGeom prst="rect">
            <a:avLst/>
          </a:prstGeom>
        </p:spPr>
      </p:pic>
      <p:pic>
        <p:nvPicPr>
          <p:cNvPr id="29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9950" y="1905000"/>
            <a:ext cx="412750" cy="4350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26200" y="1692275"/>
            <a:ext cx="3920525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Clumping for proxy SNPs with PLINK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429375" y="2028825"/>
            <a:ext cx="3595777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46735" y="2208363"/>
            <a:ext cx="1690778" cy="451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69012" y="2671105"/>
            <a:ext cx="3114133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6982" y="2336800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Second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422187" y="2601374"/>
            <a:ext cx="3998342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5048" y="2284922"/>
            <a:ext cx="2598409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Wald-method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429375" y="3114675"/>
            <a:ext cx="4602191" cy="2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6031" y="2790825"/>
            <a:ext cx="481228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Inverse-Variance Weighted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429618" y="3652747"/>
            <a:ext cx="2991927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86525" y="3343275"/>
            <a:ext cx="292941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MR-egger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429789" y="4175725"/>
            <a:ext cx="2661248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34150" y="3850796"/>
            <a:ext cx="266295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Cochran's Q test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0" name="Picture 34" descr="rot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74307" y="5029200"/>
            <a:ext cx="513271" cy="521899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 flipV="1">
            <a:off x="6533958" y="5293743"/>
            <a:ext cx="3538266" cy="1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00799" y="4972050"/>
            <a:ext cx="3136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Bidirectional MR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6" name="Connector: Elbow 45"/>
          <p:cNvCxnSpPr/>
          <p:nvPr/>
        </p:nvCxnSpPr>
        <p:spPr>
          <a:xfrm>
            <a:off x="6581775" y="5400675"/>
            <a:ext cx="1697966" cy="52621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00925" y="5365632"/>
            <a:ext cx="2886794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Outcome becomes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Exposure becomes outcome</a:t>
            </a:r>
            <a:endParaRPr sz="1200" b="1">
              <a:latin typeface="Arial" panose="0208060402020202020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278547" y="5921854"/>
            <a:ext cx="1841738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872691" y="4451949"/>
            <a:ext cx="1690778" cy="655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71743" y="4429125"/>
            <a:ext cx="2711567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58533" y="4103838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Third core assumption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10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10" name="Picture 9" descr="bitbucket-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" y="6169660"/>
            <a:ext cx="548640" cy="54864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17550" y="6369685"/>
            <a:ext cx="7330440" cy="3048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1400" b="1">
                <a:latin typeface="Arial" panose="02080604020202020204" charset="0"/>
              </a:rPr>
              <a:t>https://bitbucket.org/MatthijsKnigge/mendelianrandomization.git</a:t>
            </a:r>
            <a:endParaRPr lang="en-US" sz="14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447800"/>
            <a:ext cx="4874260" cy="419608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r>
              <a:rPr lang="x-none" altLang="en-US" b="1" dirty="0">
                <a:latin typeface="Arial" panose="02080604020202020204" charset="0"/>
              </a:rPr>
              <a:t>Total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Celiac 2011, </a:t>
            </a:r>
            <a:r>
              <a:rPr lang="x-none" b="1" dirty="0">
                <a:latin typeface="Arial" panose="02080604020202020204" charset="0"/>
              </a:rPr>
              <a:t>Celiac 2010</a:t>
            </a: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11</a:t>
            </a:r>
            <a:endParaRPr lang="x-none" b="1">
              <a:latin typeface="Arial" panose="0208060402020202020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5596255" y="1536700"/>
            <a:ext cx="6301740" cy="419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x-none" altLang="en-US" sz="2000" b="1" dirty="0">
                <a:latin typeface="Arial" panose="02080604020202020204" charset="0"/>
                <a:sym typeface="+mn-ea"/>
              </a:rPr>
              <a:t>Considerd FDR &lt; .05 for MR-egger | IVW </a:t>
            </a:r>
            <a:endParaRPr lang="x-none" altLang="en-US" sz="2000" b="1" dirty="0">
              <a:latin typeface="Arial" panose="02080604020202020204" charset="0"/>
            </a:endParaRPr>
          </a:p>
          <a:p>
            <a:pPr lvl="1"/>
            <a:r>
              <a:rPr lang="en-US" sz="2000" b="1" dirty="0">
                <a:latin typeface="Arial" panose="02080604020202020204" charset="0"/>
                <a:sym typeface="+mn-ea"/>
              </a:rPr>
              <a:t>Celiac 2011, </a:t>
            </a:r>
            <a:r>
              <a:rPr lang="x-none" sz="2000" b="1" dirty="0">
                <a:latin typeface="Arial" panose="02080604020202020204" charset="0"/>
                <a:sym typeface="+mn-ea"/>
              </a:rPr>
              <a:t>Celiac 2010</a:t>
            </a:r>
            <a:endParaRPr lang="x-none"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312035" y="2360295"/>
            <a:ext cx="2667000" cy="24955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72360" y="3630295"/>
            <a:ext cx="2667000" cy="24955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01560" y="2353945"/>
            <a:ext cx="2667000" cy="24955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14260" y="3623945"/>
            <a:ext cx="2667000" cy="24955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820420" y="336613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42645" y="480758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2010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5862320" y="335978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5884545" y="480123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2010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319780" y="29311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483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3399155" y="513461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567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3380105" y="402971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434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8456930" y="2934335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63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8536305" y="51282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36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8488680" y="40233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21</a:t>
            </a:r>
            <a:endParaRPr lang="x-none" altLang="en-US" sz="16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1447800"/>
            <a:ext cx="5893213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63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096373" cy="431291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743325"/>
                <a:gridCol w="1581149"/>
                <a:gridCol w="2038349"/>
                <a:gridCol w="173355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3.171316e-06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4.627945e-15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+ basophils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1.361791e-05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8.413819e-08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28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1.482109e-07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2.594648e-06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7.274596e-01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1.892860e-05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5.517519e-08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2.612460e-05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19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1.679860e-07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3.664932e-05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18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eosynophils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2.691746e-04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1.070842e-03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platelets distribution width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8.302935e-03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1.199338e-03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hematocrit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1.125320e-02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3.785512e-03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hemoglobin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7.628868e-03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4.910752e-03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12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1447800"/>
            <a:ext cx="5893213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36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2.457824e-05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0.0344422831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hematocrit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3.635149e-01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0.0344422831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neuthrophils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2.694008e-02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0.0344422831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% granuloctyes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6.095143e-03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0.0500008203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+ basophils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6.892643e-06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0.0545461874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eosynophils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3.581443e-03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0.0881148661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Diabetes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1.036351e-04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0.5464139213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Multiple Sclerosis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2.899315e-02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0.5587373911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17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4.829159e-02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0.5587373911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CD39+ Activated CD4 + CD8 - Treg % Parent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4.356029e-02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0.5924281553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19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13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71600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Preliminary results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pic>
        <p:nvPicPr>
          <p:cNvPr id="14" name="Picture 14" descr="eo_baso_sum_build37_171771_201612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3" y="2159000"/>
            <a:ext cx="5289644" cy="45775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14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6" name="Picture 5" descr="pct_build37_164339_201612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" y="2167255"/>
            <a:ext cx="5269230" cy="455295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7630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</a:t>
            </a:r>
            <a:r>
              <a:rPr lang="x-none" altLang="en-US" sz="1000" b="1">
                <a:latin typeface="Arial" panose="02080604020202020204" charset="0"/>
              </a:rPr>
              <a:t>platelecrit </a:t>
            </a:r>
            <a:r>
              <a:rPr lang="en-US" sz="1000" b="1">
                <a:latin typeface="Arial" panose="02080604020202020204" charset="0"/>
              </a:rPr>
              <a:t>is responsible for an Odds ratio of </a:t>
            </a:r>
            <a:endParaRPr lang="en-US" sz="1000" b="1">
              <a:latin typeface="Arial" panose="02080604020202020204" charset="0"/>
            </a:endParaRPr>
          </a:p>
          <a:p>
            <a:r>
              <a:rPr lang="x-none" altLang="en-US" sz="1000" b="1">
                <a:latin typeface="Arial" panose="02080604020202020204" charset="0"/>
              </a:rPr>
              <a:t>0.3356451</a:t>
            </a:r>
            <a:r>
              <a:rPr lang="en-US" sz="1000" b="1">
                <a:latin typeface="Arial" panose="02080604020202020204" charset="0"/>
              </a:rPr>
              <a:t> in celiac disease. </a:t>
            </a:r>
            <a:endParaRPr lang="en-US" sz="1000" b="1">
              <a:latin typeface="Arial" panose="0208060402020202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40715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eosinophils + basophils count </a:t>
            </a:r>
            <a:r>
              <a:rPr lang="en-US" sz="1000" b="1">
                <a:latin typeface="Arial" panose="02080604020202020204" charset="0"/>
                <a:sym typeface="+mn-ea"/>
              </a:rPr>
              <a:t>is responsible </a:t>
            </a:r>
            <a:r>
              <a:rPr lang="en-US" sz="1000" b="1">
                <a:latin typeface="Arial" panose="02080604020202020204" charset="0"/>
              </a:rPr>
              <a:t>for an Odds ratio of 0.7140582 in celiac disease. </a:t>
            </a:r>
            <a:endParaRPr lang="en-US" sz="10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Preliminary results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x-none" altLang="en-US" b="1" dirty="0" err="1">
                <a:latin typeface="Arial" panose="02080604020202020204" charset="0"/>
              </a:rPr>
              <a:t>,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pic>
        <p:nvPicPr>
          <p:cNvPr id="4" name="Picture 5" descr="eo_build37_172275_201612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713" y="2095500"/>
            <a:ext cx="5335707" cy="4608938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15</a:t>
            </a:r>
            <a:endParaRPr lang="x-none" b="1">
              <a:latin typeface="Arial" panose="0208060402020202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5405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</a:t>
            </a:r>
            <a:r>
              <a:rPr lang="x-none" altLang="en-US" sz="1000" b="1">
                <a:latin typeface="Arial" panose="02080604020202020204" charset="0"/>
              </a:rPr>
              <a:t>platelet </a:t>
            </a:r>
            <a:r>
              <a:rPr lang="x-none" altLang="en-US" sz="1000" b="1">
                <a:latin typeface="Arial" panose="02080604020202020204" charset="0"/>
              </a:rPr>
              <a:t>count </a:t>
            </a:r>
            <a:r>
              <a:rPr lang="en-US" sz="1000" b="1">
                <a:latin typeface="Arial" panose="02080604020202020204" charset="0"/>
              </a:rPr>
              <a:t>is responsible for an Odds ratio of 2.928006 in celiac disease. </a:t>
            </a:r>
            <a:endParaRPr lang="en-US" sz="1000" b="1">
              <a:latin typeface="Arial" panose="0208060402020202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29920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eosinophils count </a:t>
            </a:r>
            <a:r>
              <a:rPr lang="en-US" sz="1000" b="1">
                <a:latin typeface="Arial" panose="02080604020202020204" charset="0"/>
                <a:sym typeface="+mn-ea"/>
              </a:rPr>
              <a:t>is responsible </a:t>
            </a:r>
            <a:r>
              <a:rPr lang="en-US" sz="1000" b="1">
                <a:latin typeface="Arial" panose="02080604020202020204" charset="0"/>
              </a:rPr>
              <a:t>for an Odds ratio of </a:t>
            </a:r>
            <a:r>
              <a:rPr lang="x-none" altLang="en-US" sz="1000" b="1">
                <a:latin typeface="Arial" panose="02080604020202020204" charset="0"/>
              </a:rPr>
              <a:t>0.5757044 </a:t>
            </a:r>
            <a:r>
              <a:rPr lang="en-US" sz="1000" b="1">
                <a:latin typeface="Arial" panose="02080604020202020204" charset="0"/>
              </a:rPr>
              <a:t>in celiac disease. </a:t>
            </a:r>
            <a:endParaRPr lang="en-US" sz="1000" b="1">
              <a:latin typeface="Arial" panose="02080604020202020204" charset="0"/>
            </a:endParaRPr>
          </a:p>
        </p:txBody>
      </p:sp>
      <p:pic>
        <p:nvPicPr>
          <p:cNvPr id="12" name="Picture 11" descr="plt_build37_166066_201612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" y="2104390"/>
            <a:ext cx="529082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Preliminary results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pic>
        <p:nvPicPr>
          <p:cNvPr id="6" name="Picture 9" descr="eo_build37_172275_201612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13" y="2070100"/>
            <a:ext cx="5351575" cy="4629846"/>
          </a:xfrm>
          <a:prstGeom prst="rect">
            <a:avLst/>
          </a:prstGeom>
        </p:spPr>
      </p:pic>
      <p:pic>
        <p:nvPicPr>
          <p:cNvPr id="11" name="Picture 11" descr="hct_build37_173039_201612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238" y="2070100"/>
            <a:ext cx="5359936" cy="462984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16</a:t>
            </a:r>
            <a:endParaRPr lang="x-none" b="1">
              <a:latin typeface="Arial" panose="020806040202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5880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</a:t>
            </a:r>
            <a:r>
              <a:rPr lang="x-none" altLang="en-US" sz="1000" b="1">
                <a:latin typeface="Arial" panose="02080604020202020204" charset="0"/>
              </a:rPr>
              <a:t>eosinophils count </a:t>
            </a:r>
            <a:r>
              <a:rPr lang="en-US" sz="1000" b="1">
                <a:latin typeface="Arial" panose="02080604020202020204" charset="0"/>
              </a:rPr>
              <a:t>is responsible for an Odds ratio of 0.2703218 in celiac disease. </a:t>
            </a:r>
            <a:endParaRPr lang="en-US" sz="1000" b="1">
              <a:latin typeface="Arial" panose="02080604020202020204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33095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hematocrit </a:t>
            </a:r>
            <a:r>
              <a:rPr lang="en-US" sz="1000" b="1">
                <a:latin typeface="Arial" panose="02080604020202020204" charset="0"/>
                <a:sym typeface="+mn-ea"/>
              </a:rPr>
              <a:t>is responsible </a:t>
            </a:r>
            <a:r>
              <a:rPr lang="en-US" sz="1000" b="1">
                <a:latin typeface="Arial" panose="02080604020202020204" charset="0"/>
              </a:rPr>
              <a:t>for an Odds ratio of 1.048042 in celiac disease. </a:t>
            </a:r>
            <a:endParaRPr lang="en-US" sz="10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Preliminary results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pic>
        <p:nvPicPr>
          <p:cNvPr id="10" name="Picture 10" descr="eo_p_gran_build37_170536_201612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63" y="2108200"/>
            <a:ext cx="5299364" cy="45775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17</a:t>
            </a:r>
            <a:endParaRPr lang="x-none" b="1">
              <a:latin typeface="Arial" panose="020806040202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5405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</a:t>
            </a:r>
            <a:r>
              <a:rPr lang="en-US" sz="1000" b="1" noProof="0" dirty="0">
                <a:solidFill>
                  <a:srgbClr val="FFFFFF"/>
                </a:solidFill>
                <a:latin typeface="Arial" panose="02080604020202020204" charset="0"/>
                <a:sym typeface="+mn-ea"/>
              </a:rPr>
              <a:t>eosinophils + basophils count</a:t>
            </a:r>
            <a:endParaRPr lang="en-US" sz="1000" b="1" i="0" u="none" strike="noStrike" noProof="0" dirty="0">
              <a:solidFill>
                <a:srgbClr val="FFFFFF"/>
              </a:solidFill>
              <a:latin typeface="Arial" panose="02080604020202020204" charset="0"/>
            </a:endParaRPr>
          </a:p>
          <a:p>
            <a:r>
              <a:rPr lang="en-US" sz="1000" b="1">
                <a:latin typeface="Arial" panose="02080604020202020204" charset="0"/>
              </a:rPr>
              <a:t>is responsible for an Odds ratio of 0.1749221 in celiac disease. </a:t>
            </a:r>
            <a:endParaRPr lang="en-US" sz="1000" b="1">
              <a:latin typeface="Arial" panose="0208060402020202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36270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eosynophils percentage </a:t>
            </a:r>
            <a:r>
              <a:rPr lang="en-US" sz="1000" b="1">
                <a:latin typeface="Arial" panose="02080604020202020204" charset="0"/>
                <a:sym typeface="+mn-ea"/>
              </a:rPr>
              <a:t>is responsible </a:t>
            </a:r>
            <a:r>
              <a:rPr lang="en-US" sz="1000" b="1">
                <a:latin typeface="Arial" panose="02080604020202020204" charset="0"/>
              </a:rPr>
              <a:t>for an Odds ratio of 0.4843092 in celiac disease. </a:t>
            </a:r>
            <a:endParaRPr lang="en-US" sz="1000" b="1">
              <a:latin typeface="Arial" panose="02080604020202020204" charset="0"/>
            </a:endParaRPr>
          </a:p>
        </p:txBody>
      </p:sp>
      <p:pic>
        <p:nvPicPr>
          <p:cNvPr id="12" name="Picture 11" descr="eo_baso_sum_build37_171771_201612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60" y="2108835"/>
            <a:ext cx="5311140" cy="45897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pic>
        <p:nvPicPr>
          <p:cNvPr id="15" name="Picture 15" descr="GLGC_exome_TC_rel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0" y="2120900"/>
            <a:ext cx="5317028" cy="4591448"/>
          </a:xfrm>
          <a:prstGeom prst="rect">
            <a:avLst/>
          </a:prstGeom>
        </p:spPr>
      </p:pic>
      <p:pic>
        <p:nvPicPr>
          <p:cNvPr id="17" name="Picture 17" descr="GLGC_exome_HDL_relea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388" y="2120900"/>
            <a:ext cx="4886662" cy="458946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18</a:t>
            </a:r>
            <a:endParaRPr lang="x-none" b="1">
              <a:latin typeface="Arial" panose="020806040202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5405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</a:t>
            </a:r>
            <a:r>
              <a:rPr lang="x-none" altLang="en-US" sz="1000" b="1">
                <a:latin typeface="Arial" panose="02080604020202020204" charset="0"/>
              </a:rPr>
              <a:t>LDL + HDL + Cholesterol</a:t>
            </a:r>
            <a:r>
              <a:rPr lang="x-none" altLang="en-US" sz="1000" b="1">
                <a:latin typeface="Arial" panose="02080604020202020204" charset="0"/>
              </a:rPr>
              <a:t> </a:t>
            </a:r>
            <a:r>
              <a:rPr lang="en-US" sz="1000" b="1">
                <a:latin typeface="Arial" panose="02080604020202020204" charset="0"/>
              </a:rPr>
              <a:t>is responsible for an Odds ratio of 2.423787 in celiac disease. </a:t>
            </a:r>
            <a:endParaRPr lang="en-US" sz="1000" b="1">
              <a:latin typeface="Arial" panose="02080604020202020204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636270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</a:t>
            </a:r>
            <a:r>
              <a:rPr lang="x-none" altLang="en-US" sz="1000" b="1">
                <a:latin typeface="Arial" panose="02080604020202020204" charset="0"/>
              </a:rPr>
              <a:t>celiac is responsible </a:t>
            </a:r>
            <a:r>
              <a:rPr lang="en-US" sz="1000" b="1">
                <a:latin typeface="Arial" panose="02080604020202020204" charset="0"/>
              </a:rPr>
              <a:t>for an Odds ratio of 3.545413 in </a:t>
            </a:r>
            <a:r>
              <a:rPr lang="x-none" altLang="en-US" sz="1000" b="1">
                <a:latin typeface="Arial" panose="02080604020202020204" charset="0"/>
              </a:rPr>
              <a:t>LDL + HDL + Cholesterol</a:t>
            </a:r>
            <a:endParaRPr lang="x-none" altLang="en-US" sz="10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19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14" name="Picture 14" descr="eo_baso_sum_build37_171771_201612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3" y="2108200"/>
            <a:ext cx="5289644" cy="4577575"/>
          </a:xfrm>
          <a:prstGeom prst="rect">
            <a:avLst/>
          </a:prstGeom>
        </p:spPr>
      </p:pic>
      <p:pic>
        <p:nvPicPr>
          <p:cNvPr id="12" name="Picture 11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75" y="2109470"/>
            <a:ext cx="5294630" cy="458787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5405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</a:t>
            </a:r>
            <a:r>
              <a:rPr lang="x-none" altLang="en-US" sz="1000" b="1">
                <a:latin typeface="Arial" panose="02080604020202020204" charset="0"/>
              </a:rPr>
              <a:t>celiac</a:t>
            </a:r>
            <a:r>
              <a:rPr lang="x-none" altLang="en-US" sz="1000" b="1">
                <a:latin typeface="Arial" panose="02080604020202020204" charset="0"/>
              </a:rPr>
              <a:t> </a:t>
            </a:r>
            <a:r>
              <a:rPr lang="en-US" sz="1000" b="1">
                <a:latin typeface="Arial" panose="02080604020202020204" charset="0"/>
              </a:rPr>
              <a:t>is responsible for an Odds ratio of 3.256354 in </a:t>
            </a:r>
            <a:r>
              <a:rPr lang="en-US" sz="1000" b="1">
                <a:latin typeface="Arial" panose="02080604020202020204" charset="0"/>
                <a:sym typeface="+mn-ea"/>
              </a:rPr>
              <a:t>eosinophils + basophils count</a:t>
            </a:r>
            <a:r>
              <a:rPr lang="en-US" sz="1000" b="1">
                <a:latin typeface="Arial" panose="02080604020202020204" charset="0"/>
              </a:rPr>
              <a:t>. </a:t>
            </a:r>
            <a:endParaRPr lang="en-US" sz="1000" b="1">
              <a:latin typeface="Arial" panose="0208060402020202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6362700" y="1701800"/>
            <a:ext cx="5238750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000" b="1">
                <a:latin typeface="Arial" panose="02080604020202020204" charset="0"/>
              </a:rPr>
              <a:t>A</a:t>
            </a:r>
            <a:r>
              <a:rPr lang="en-US" sz="1000" b="1">
                <a:latin typeface="Arial" panose="02080604020202020204" charset="0"/>
              </a:rPr>
              <a:t>n increase in 1 </a:t>
            </a:r>
            <a:r>
              <a:rPr lang="x-none" altLang="en-US" sz="1000" b="1">
                <a:latin typeface="Arial" panose="02080604020202020204" charset="0"/>
              </a:rPr>
              <a:t>SD </a:t>
            </a:r>
            <a:r>
              <a:rPr lang="en-US" sz="1000" b="1">
                <a:latin typeface="Arial" panose="02080604020202020204" charset="0"/>
              </a:rPr>
              <a:t>of </a:t>
            </a:r>
            <a:r>
              <a:rPr lang="x-none" altLang="en-US" sz="1000" b="1">
                <a:latin typeface="Arial" panose="02080604020202020204" charset="0"/>
              </a:rPr>
              <a:t>eosinophils + basophils counts responsible </a:t>
            </a:r>
            <a:r>
              <a:rPr lang="en-US" sz="1000" b="1">
                <a:latin typeface="Arial" panose="02080604020202020204" charset="0"/>
              </a:rPr>
              <a:t>for an Odds ratio of </a:t>
            </a:r>
            <a:r>
              <a:rPr lang="en-US" sz="1000" b="1">
                <a:latin typeface="Arial" panose="02080604020202020204" charset="0"/>
                <a:sym typeface="+mn-ea"/>
              </a:rPr>
              <a:t>0.7140582</a:t>
            </a:r>
            <a:r>
              <a:rPr lang="en-US" sz="1000" b="1">
                <a:latin typeface="Arial" panose="02080604020202020204" charset="0"/>
              </a:rPr>
              <a:t> in </a:t>
            </a:r>
            <a:r>
              <a:rPr lang="x-none" altLang="en-US" sz="1000" b="1">
                <a:latin typeface="Arial" panose="02080604020202020204" charset="0"/>
              </a:rPr>
              <a:t>Celiac</a:t>
            </a:r>
            <a:endParaRPr lang="x-none" altLang="en-US" sz="10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528" y="-1308339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219075"/>
            <a:ext cx="9906000" cy="1476375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Overview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646111" y="18538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>
                <a:latin typeface="Arial" panose="02080604020202020204" charset="0"/>
              </a:rPr>
              <a:t>Project goal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Mendelian Randomization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Methods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Data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Pipeline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Preliminary results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Future steps</a:t>
            </a:r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b="1">
                <a:latin typeface="Arial" panose="02080604020202020204" charset="0"/>
              </a:rPr>
              <a:t>2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sz="1800" b="1">
                <a:latin typeface="Arial" panose="02080604020202020204" charset="0"/>
              </a:rPr>
              <a:t>Celiac 2011</a:t>
            </a:r>
            <a:endParaRPr lang="x-none" sz="1800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20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Rheumatoid Arthritis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+ basophils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+ basophils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protective for Celiac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lymphocytes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 plateletcrit 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 platelet count 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eosynophils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No causal relationship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platelets distribution width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platelets distribution width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hematocrit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 hematocrit 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hemoglobin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hemoglobin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sz="1800" b="1">
                <a:latin typeface="Arial" panose="02080604020202020204" charset="0"/>
              </a:rPr>
              <a:t>Celiac 2010</a:t>
            </a:r>
            <a:endParaRPr lang="x-none" sz="1800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21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hematocrit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 hematocrit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neuthrophils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No causal relationship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% granuloctyes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No causal relationship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+ basophils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+ basophils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eosynophils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No causal relationship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Diabetes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Multiple Sclerosis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 Multiple Sclerosis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</a:t>
                      </a: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 packed cell volume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CD39+ Activated CD4 + CD8 - Treg % Parent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CD39+ Activated CD4 + CD8 - Treg % Parent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Future steps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Use PreventCD cohort to validate by predicting causal or protective factors identifeid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Pathway analysis on SNPs in significant hits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Network Mendelian Randomization</a:t>
            </a: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22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5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" y="-1394413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Project Goal</a:t>
            </a:r>
            <a:endParaRPr b="1"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85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Arial" panose="02080604020202020204" charset="0"/>
              </a:rPr>
              <a:t>Inspect &gt; </a:t>
            </a:r>
            <a:r>
              <a:rPr lang="x-none" altLang="en-US" sz="2400" b="1">
                <a:latin typeface="Arial" panose="02080604020202020204" charset="0"/>
              </a:rPr>
              <a:t>7</a:t>
            </a:r>
            <a:r>
              <a:rPr lang="en-US" sz="2400" b="1">
                <a:latin typeface="Arial" panose="02080604020202020204" charset="0"/>
              </a:rPr>
              <a:t>0.000 clinical parameters </a:t>
            </a:r>
            <a:r>
              <a:rPr lang="x-none" altLang="en-US" sz="2400" b="1">
                <a:latin typeface="Arial" panose="02080604020202020204" charset="0"/>
              </a:rPr>
              <a:t>and molecular mechanisms </a:t>
            </a:r>
            <a:r>
              <a:rPr lang="en-US" sz="2400" b="1">
                <a:latin typeface="Arial" panose="02080604020202020204" charset="0"/>
              </a:rPr>
              <a:t>to;</a:t>
            </a:r>
            <a:endParaRPr lang="en-US" sz="2400" b="1">
              <a:latin typeface="Arial" panose="02080604020202020204" charset="0"/>
            </a:endParaRPr>
          </a:p>
          <a:p>
            <a:pPr lvl="1"/>
            <a:r>
              <a:rPr lang="en-US" sz="2400" b="1">
                <a:latin typeface="Arial" panose="02080604020202020204" charset="0"/>
              </a:rPr>
              <a:t>Find </a:t>
            </a:r>
            <a:r>
              <a:rPr lang="x-none" altLang="en-US" sz="2400" b="1">
                <a:latin typeface="Arial" panose="02080604020202020204" charset="0"/>
              </a:rPr>
              <a:t>identification of factors that cause or protect against Celiac Disease</a:t>
            </a:r>
            <a:endParaRPr lang="x-none" alt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Quantify the impact of causal or protective factors</a:t>
            </a:r>
            <a:endParaRPr lang="x-none" alt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3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0" y="421640"/>
            <a:ext cx="4860925" cy="1400175"/>
          </a:xfrm>
        </p:spPr>
        <p:txBody>
          <a:bodyPr/>
          <a:lstStyle/>
          <a:p>
            <a:r>
              <a:rPr lang="en-US" sz="2800" b="1">
                <a:latin typeface="Arial" panose="02080604020202020204" charset="0"/>
              </a:rPr>
              <a:t>Mendelian Randomization (MR)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8" name="Picture 8" descr="Gregor_Mendel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547" y="1952625"/>
            <a:ext cx="5049267" cy="6851350"/>
          </a:xfrm>
          <a:prstGeom prst="rect">
            <a:avLst/>
          </a:prstGeom>
        </p:spPr>
      </p:pic>
      <p:pic>
        <p:nvPicPr>
          <p:cNvPr id="2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485900"/>
            <a:ext cx="479246" cy="479246"/>
          </a:xfrm>
          <a:prstGeom prst="rect">
            <a:avLst/>
          </a:prstGeom>
        </p:spPr>
      </p:pic>
      <p:sp>
        <p:nvSpPr>
          <p:cNvPr id="30" name="Title 1"/>
          <p:cNvSpPr txBox="1"/>
          <p:nvPr/>
        </p:nvSpPr>
        <p:spPr>
          <a:xfrm>
            <a:off x="554990" y="410210"/>
            <a:ext cx="5348605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latin typeface="Arial" panose="02080604020202020204" charset="0"/>
              </a:rPr>
              <a:t>Randomized Controlled Trials (RCT)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31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1485900"/>
            <a:ext cx="471294" cy="473286"/>
          </a:xfrm>
          <a:prstGeom prst="rect">
            <a:avLst/>
          </a:prstGeom>
        </p:spPr>
      </p:pic>
      <p:pic>
        <p:nvPicPr>
          <p:cNvPr id="4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47825"/>
            <a:ext cx="471294" cy="473286"/>
          </a:xfrm>
          <a:prstGeom prst="rect">
            <a:avLst/>
          </a:prstGeom>
        </p:spPr>
      </p:pic>
      <p:pic>
        <p:nvPicPr>
          <p:cNvPr id="4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724025"/>
            <a:ext cx="471294" cy="473286"/>
          </a:xfrm>
          <a:prstGeom prst="rect">
            <a:avLst/>
          </a:prstGeom>
        </p:spPr>
      </p:pic>
      <p:pic>
        <p:nvPicPr>
          <p:cNvPr id="5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619250"/>
            <a:ext cx="479246" cy="479246"/>
          </a:xfrm>
          <a:prstGeom prst="rect">
            <a:avLst/>
          </a:prstGeom>
        </p:spPr>
      </p:pic>
      <p:pic>
        <p:nvPicPr>
          <p:cNvPr id="51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724025"/>
            <a:ext cx="479246" cy="479246"/>
          </a:xfrm>
          <a:prstGeom prst="rect">
            <a:avLst/>
          </a:prstGeom>
        </p:spPr>
      </p:pic>
      <p:pic>
        <p:nvPicPr>
          <p:cNvPr id="52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24125" y="2333625"/>
            <a:ext cx="608163" cy="6081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3270" y="1647825"/>
            <a:ext cx="120482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55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933700"/>
            <a:ext cx="479246" cy="479246"/>
          </a:xfrm>
          <a:prstGeom prst="rect">
            <a:avLst/>
          </a:prstGeom>
        </p:spPr>
      </p:pic>
      <p:pic>
        <p:nvPicPr>
          <p:cNvPr id="56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076575"/>
            <a:ext cx="479246" cy="479246"/>
          </a:xfrm>
          <a:prstGeom prst="rect">
            <a:avLst/>
          </a:prstGeom>
        </p:spPr>
      </p:pic>
      <p:pic>
        <p:nvPicPr>
          <p:cNvPr id="57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33700"/>
            <a:ext cx="479246" cy="479246"/>
          </a:xfrm>
          <a:prstGeom prst="rect">
            <a:avLst/>
          </a:prstGeom>
        </p:spPr>
      </p:pic>
      <p:pic>
        <p:nvPicPr>
          <p:cNvPr id="5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33725"/>
            <a:ext cx="471294" cy="473286"/>
          </a:xfrm>
          <a:prstGeom prst="rect">
            <a:avLst/>
          </a:prstGeom>
        </p:spPr>
      </p:pic>
      <p:pic>
        <p:nvPicPr>
          <p:cNvPr id="5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3028950"/>
            <a:ext cx="471294" cy="473286"/>
          </a:xfrm>
          <a:prstGeom prst="rect">
            <a:avLst/>
          </a:prstGeom>
        </p:spPr>
      </p:pic>
      <p:pic>
        <p:nvPicPr>
          <p:cNvPr id="60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171825"/>
            <a:ext cx="471294" cy="47328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34485" y="3134360"/>
            <a:ext cx="123507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Control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275" y="3133725"/>
            <a:ext cx="953219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Case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5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2781300"/>
            <a:ext cx="306268" cy="299919"/>
          </a:xfrm>
          <a:prstGeom prst="rect">
            <a:avLst/>
          </a:prstGeom>
        </p:spPr>
      </p:pic>
      <p:pic>
        <p:nvPicPr>
          <p:cNvPr id="67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790825"/>
            <a:ext cx="306268" cy="299919"/>
          </a:xfrm>
          <a:prstGeom prst="rect">
            <a:avLst/>
          </a:prstGeom>
        </p:spPr>
      </p:pic>
      <p:pic>
        <p:nvPicPr>
          <p:cNvPr id="68" name="Picture 68" descr="clo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81525" y="2857500"/>
            <a:ext cx="276645" cy="285961"/>
          </a:xfrm>
          <a:prstGeom prst="rect">
            <a:avLst/>
          </a:prstGeom>
        </p:spPr>
      </p:pic>
      <p:pic>
        <p:nvPicPr>
          <p:cNvPr id="3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3800475"/>
            <a:ext cx="479978" cy="478886"/>
          </a:xfrm>
          <a:prstGeom prst="rect">
            <a:avLst/>
          </a:prstGeom>
        </p:spPr>
      </p:pic>
      <p:pic>
        <p:nvPicPr>
          <p:cNvPr id="2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9000" y="3800475"/>
            <a:ext cx="479978" cy="478886"/>
          </a:xfrm>
          <a:prstGeom prst="rect">
            <a:avLst/>
          </a:prstGeom>
        </p:spPr>
      </p:pic>
      <p:pic>
        <p:nvPicPr>
          <p:cNvPr id="28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38650"/>
            <a:ext cx="479246" cy="479246"/>
          </a:xfrm>
          <a:prstGeom prst="rect">
            <a:avLst/>
          </a:prstGeom>
        </p:spPr>
      </p:pic>
      <p:pic>
        <p:nvPicPr>
          <p:cNvPr id="29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581525"/>
            <a:ext cx="479246" cy="479246"/>
          </a:xfrm>
          <a:prstGeom prst="rect">
            <a:avLst/>
          </a:prstGeom>
        </p:spPr>
      </p:pic>
      <p:pic>
        <p:nvPicPr>
          <p:cNvPr id="32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638675"/>
            <a:ext cx="471294" cy="473286"/>
          </a:xfrm>
          <a:prstGeom prst="rect">
            <a:avLst/>
          </a:prstGeom>
        </p:spPr>
      </p:pic>
      <p:pic>
        <p:nvPicPr>
          <p:cNvPr id="33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448175"/>
            <a:ext cx="479246" cy="479246"/>
          </a:xfrm>
          <a:prstGeom prst="rect">
            <a:avLst/>
          </a:prstGeom>
        </p:spPr>
      </p:pic>
      <p:pic>
        <p:nvPicPr>
          <p:cNvPr id="34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543425"/>
            <a:ext cx="471294" cy="473286"/>
          </a:xfrm>
          <a:prstGeom prst="rect">
            <a:avLst/>
          </a:prstGeom>
        </p:spPr>
      </p:pic>
      <p:pic>
        <p:nvPicPr>
          <p:cNvPr id="35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4686300"/>
            <a:ext cx="471294" cy="473286"/>
          </a:xfrm>
          <a:prstGeom prst="rect">
            <a:avLst/>
          </a:prstGeom>
        </p:spPr>
      </p:pic>
      <p:pic>
        <p:nvPicPr>
          <p:cNvPr id="5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1675" y="4448175"/>
            <a:ext cx="276584" cy="284522"/>
          </a:xfrm>
          <a:prstGeom prst="rect">
            <a:avLst/>
          </a:prstGeom>
        </p:spPr>
      </p:pic>
      <p:pic>
        <p:nvPicPr>
          <p:cNvPr id="36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819525" y="4438650"/>
            <a:ext cx="276584" cy="2845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107815" y="1707515"/>
            <a:ext cx="391477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assignment of subjects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4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5295900"/>
            <a:ext cx="479978" cy="478886"/>
          </a:xfrm>
          <a:prstGeom prst="rect">
            <a:avLst/>
          </a:prstGeom>
        </p:spPr>
      </p:pic>
      <p:pic>
        <p:nvPicPr>
          <p:cNvPr id="45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7203" y="5295899"/>
            <a:ext cx="479978" cy="478886"/>
          </a:xfrm>
          <a:prstGeom prst="rect">
            <a:avLst/>
          </a:prstGeom>
        </p:spPr>
      </p:pic>
      <p:pic>
        <p:nvPicPr>
          <p:cNvPr id="1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472" y="5953125"/>
            <a:ext cx="672861" cy="672861"/>
          </a:xfrm>
          <a:prstGeom prst="rect">
            <a:avLst/>
          </a:prstGeom>
        </p:spPr>
      </p:pic>
      <p:pic>
        <p:nvPicPr>
          <p:cNvPr id="5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5953124"/>
            <a:ext cx="672861" cy="67286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348605" y="5898515"/>
            <a:ext cx="144081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">
            <a:off x="9189650" y="1708749"/>
            <a:ext cx="521710" cy="521710"/>
          </a:xfrm>
          <a:prstGeom prst="rect">
            <a:avLst/>
          </a:prstGeom>
        </p:spPr>
      </p:pic>
      <p:pic>
        <p:nvPicPr>
          <p:cNvPr id="46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260000">
            <a:off x="8982075" y="1581150"/>
            <a:ext cx="521710" cy="521710"/>
          </a:xfrm>
          <a:prstGeom prst="rect">
            <a:avLst/>
          </a:prstGeom>
        </p:spPr>
      </p:pic>
      <p:pic>
        <p:nvPicPr>
          <p:cNvPr id="47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0">
            <a:off x="8658225" y="1495425"/>
            <a:ext cx="521710" cy="521710"/>
          </a:xfrm>
          <a:prstGeom prst="rect">
            <a:avLst/>
          </a:prstGeom>
        </p:spPr>
      </p:pic>
      <p:pic>
        <p:nvPicPr>
          <p:cNvPr id="6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20000">
            <a:off x="8601075" y="1685925"/>
            <a:ext cx="521710" cy="52171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72393" y="1689519"/>
            <a:ext cx="1204823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9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33270" y="2275397"/>
            <a:ext cx="608163" cy="608163"/>
          </a:xfrm>
          <a:prstGeom prst="rect">
            <a:avLst/>
          </a:prstGeom>
        </p:spPr>
      </p:pic>
      <p:pic>
        <p:nvPicPr>
          <p:cNvPr id="9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8013761" y="2839708"/>
            <a:ext cx="644243" cy="644243"/>
          </a:xfrm>
          <a:prstGeom prst="rect">
            <a:avLst/>
          </a:prstGeom>
        </p:spPr>
      </p:pic>
      <p:pic>
        <p:nvPicPr>
          <p:cNvPr id="1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940000">
            <a:off x="9610725" y="2943225"/>
            <a:ext cx="704486" cy="704486"/>
          </a:xfrm>
          <a:prstGeom prst="rect">
            <a:avLst/>
          </a:prstGeom>
        </p:spPr>
      </p:pic>
      <p:pic>
        <p:nvPicPr>
          <p:cNvPr id="70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9915525" y="2809875"/>
            <a:ext cx="704486" cy="704486"/>
          </a:xfrm>
          <a:prstGeom prst="rect">
            <a:avLst/>
          </a:prstGeom>
        </p:spPr>
      </p:pic>
      <p:pic>
        <p:nvPicPr>
          <p:cNvPr id="7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660000">
            <a:off x="9410700" y="2581275"/>
            <a:ext cx="704486" cy="704486"/>
          </a:xfrm>
          <a:prstGeom prst="rect">
            <a:avLst/>
          </a:prstGeom>
        </p:spPr>
      </p:pic>
      <p:pic>
        <p:nvPicPr>
          <p:cNvPr id="72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00000">
            <a:off x="7896225" y="2943225"/>
            <a:ext cx="644243" cy="644243"/>
          </a:xfrm>
          <a:prstGeom prst="rect">
            <a:avLst/>
          </a:prstGeom>
        </p:spPr>
      </p:pic>
      <p:pic>
        <p:nvPicPr>
          <p:cNvPr id="73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920000">
            <a:off x="7838715" y="2762071"/>
            <a:ext cx="644243" cy="64424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53480" y="3086735"/>
            <a:ext cx="148272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458450" y="3115310"/>
            <a:ext cx="1493520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pic>
        <p:nvPicPr>
          <p:cNvPr id="7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77175" y="3781425"/>
            <a:ext cx="479978" cy="478886"/>
          </a:xfrm>
          <a:prstGeom prst="rect">
            <a:avLst/>
          </a:prstGeom>
        </p:spPr>
      </p:pic>
      <p:pic>
        <p:nvPicPr>
          <p:cNvPr id="78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53600" y="3762375"/>
            <a:ext cx="479978" cy="47888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14800" y="2266950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allocation of alleles</a:t>
            </a:r>
            <a:endParaRPr lang="en-US" b="1">
              <a:latin typeface="Arial" panose="0208060402020202020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2425" y="2314575"/>
            <a:ext cx="3610153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7650" y="4572000"/>
            <a:ext cx="507521" cy="507521"/>
          </a:xfrm>
          <a:prstGeom prst="rect">
            <a:avLst/>
          </a:prstGeom>
        </p:spPr>
      </p:pic>
      <p:pic>
        <p:nvPicPr>
          <p:cNvPr id="82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620000">
            <a:off x="7777613" y="4336751"/>
            <a:ext cx="507521" cy="507521"/>
          </a:xfrm>
          <a:prstGeom prst="rect">
            <a:avLst/>
          </a:prstGeom>
        </p:spPr>
      </p:pic>
      <p:pic>
        <p:nvPicPr>
          <p:cNvPr id="83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060000">
            <a:off x="8258175" y="4333875"/>
            <a:ext cx="507521" cy="507521"/>
          </a:xfrm>
          <a:prstGeom prst="rect">
            <a:avLst/>
          </a:prstGeom>
        </p:spPr>
      </p:pic>
      <p:pic>
        <p:nvPicPr>
          <p:cNvPr id="17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5950" y="4257675"/>
            <a:ext cx="622540" cy="622540"/>
          </a:xfrm>
          <a:prstGeom prst="rect">
            <a:avLst/>
          </a:prstGeom>
        </p:spPr>
      </p:pic>
      <p:pic>
        <p:nvPicPr>
          <p:cNvPr id="84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660000">
            <a:off x="9753600" y="4505325"/>
            <a:ext cx="622540" cy="622540"/>
          </a:xfrm>
          <a:prstGeom prst="rect">
            <a:avLst/>
          </a:prstGeom>
        </p:spPr>
      </p:pic>
      <p:pic>
        <p:nvPicPr>
          <p:cNvPr id="85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840000">
            <a:off x="10029825" y="4200525"/>
            <a:ext cx="622540" cy="622540"/>
          </a:xfrm>
          <a:prstGeom prst="rect">
            <a:avLst/>
          </a:prstGeom>
        </p:spPr>
      </p:pic>
      <p:pic>
        <p:nvPicPr>
          <p:cNvPr id="86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86700" y="5267325"/>
            <a:ext cx="479978" cy="478886"/>
          </a:xfrm>
          <a:prstGeom prst="rect">
            <a:avLst/>
          </a:prstGeom>
        </p:spPr>
      </p:pic>
      <p:pic>
        <p:nvPicPr>
          <p:cNvPr id="8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63125" y="5305425"/>
            <a:ext cx="479978" cy="478886"/>
          </a:xfrm>
          <a:prstGeom prst="rect">
            <a:avLst/>
          </a:prstGeom>
        </p:spPr>
      </p:pic>
      <p:pic>
        <p:nvPicPr>
          <p:cNvPr id="88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0975" y="5934075"/>
            <a:ext cx="672861" cy="672861"/>
          </a:xfrm>
          <a:prstGeom prst="rect">
            <a:avLst/>
          </a:prstGeom>
        </p:spPr>
      </p:pic>
      <p:pic>
        <p:nvPicPr>
          <p:cNvPr id="89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875" y="5924550"/>
            <a:ext cx="672861" cy="672861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>
            <a:off x="4747404" y="6283803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715953" y="4607584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095750" y="4257675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Target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14800" y="4593746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Protein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4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407" y="-1409700"/>
            <a:ext cx="14403360" cy="81384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Mendelian</a:t>
            </a:r>
            <a:r>
              <a:rPr lang="en-US" b="1">
                <a:solidFill>
                  <a:srgbClr val="EBEBEB"/>
                </a:solidFill>
                <a:latin typeface="Arial" panose="02080604020202020204" charset="0"/>
              </a:rPr>
              <a:t> Randomization setup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8725" y="4011295"/>
            <a:ext cx="273186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Confounders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46111" y="4688205"/>
            <a:ext cx="10863802" cy="2501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 panose="02080604020202020204" charset="0"/>
              </a:rPr>
              <a:t>Rules that need to be met before using a genetic variant in the MR framework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be associated with the exposure of interest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not be associated with confounders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may only affect the outcome through the exposure</a:t>
            </a:r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endParaRPr lang="en-US" b="1">
              <a:latin typeface="Arial" panose="0208060402020202020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333875" y="3192145"/>
            <a:ext cx="1220636" cy="75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181850" y="3211195"/>
            <a:ext cx="1115684" cy="724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/>
          <p:cNvCxnSpPr/>
          <p:nvPr/>
        </p:nvCxnSpPr>
        <p:spPr>
          <a:xfrm>
            <a:off x="1409700" y="2963545"/>
            <a:ext cx="1475113" cy="125945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12"/>
          <p:cNvSpPr txBox="1"/>
          <p:nvPr/>
        </p:nvSpPr>
        <p:spPr>
          <a:xfrm>
            <a:off x="6764020" y="267843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Outcome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49070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725795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10"/>
          <p:cNvSpPr txBox="1"/>
          <p:nvPr/>
        </p:nvSpPr>
        <p:spPr>
          <a:xfrm>
            <a:off x="489585" y="2659380"/>
            <a:ext cx="105952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SNP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7460" y="265938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Exposure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42260" y="4211955"/>
            <a:ext cx="2639683" cy="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1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4002405"/>
            <a:ext cx="364287" cy="371475"/>
          </a:xfrm>
          <a:prstGeom prst="rect">
            <a:avLst/>
          </a:prstGeom>
        </p:spPr>
      </p:pic>
      <p:pic>
        <p:nvPicPr>
          <p:cNvPr id="40" name="Picture 9" descr="dna_vector_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20000">
            <a:off x="769944" y="2194991"/>
            <a:ext cx="644243" cy="644243"/>
          </a:xfrm>
          <a:prstGeom prst="rect">
            <a:avLst/>
          </a:prstGeom>
        </p:spPr>
      </p:pic>
      <p:pic>
        <p:nvPicPr>
          <p:cNvPr id="42" name="Picture 5" descr="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660" y="1992630"/>
            <a:ext cx="693773" cy="694164"/>
          </a:xfrm>
          <a:prstGeom prst="rect">
            <a:avLst/>
          </a:prstGeom>
        </p:spPr>
      </p:pic>
      <p:pic>
        <p:nvPicPr>
          <p:cNvPr id="43" name="Picture 5" descr="he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375" y="2358174"/>
            <a:ext cx="372424" cy="378694"/>
          </a:xfrm>
          <a:prstGeom prst="rect">
            <a:avLst/>
          </a:prstGeom>
        </p:spPr>
      </p:pic>
      <p:pic>
        <p:nvPicPr>
          <p:cNvPr id="31" name="Picture 5" descr="m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75" y="1988317"/>
            <a:ext cx="693773" cy="694164"/>
          </a:xfrm>
          <a:prstGeom prst="rect">
            <a:avLst/>
          </a:prstGeom>
        </p:spPr>
      </p:pic>
      <p:pic>
        <p:nvPicPr>
          <p:cNvPr id="32" name="Picture 9" descr="toas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40" y="2342491"/>
            <a:ext cx="356559" cy="356559"/>
          </a:xfrm>
          <a:prstGeom prst="rect">
            <a:avLst/>
          </a:prstGeom>
        </p:spPr>
      </p:pic>
      <p:pic>
        <p:nvPicPr>
          <p:cNvPr id="41" name="Picture 11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04375" y="2333014"/>
            <a:ext cx="412750" cy="435065"/>
          </a:xfrm>
          <a:prstGeom prst="rect">
            <a:avLst/>
          </a:prstGeom>
        </p:spPr>
      </p:pic>
      <p:cxnSp>
        <p:nvCxnSpPr>
          <p:cNvPr id="45" name="Connector: Curved 5"/>
          <p:cNvCxnSpPr/>
          <p:nvPr/>
        </p:nvCxnSpPr>
        <p:spPr>
          <a:xfrm flipV="1">
            <a:off x="1416050" y="1544320"/>
            <a:ext cx="1619885" cy="1152525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5"/>
          <p:cNvCxnSpPr/>
          <p:nvPr/>
        </p:nvCxnSpPr>
        <p:spPr>
          <a:xfrm>
            <a:off x="6490970" y="1544955"/>
            <a:ext cx="1604645" cy="1176020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  <a:headEnd type="none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57525" y="1544320"/>
            <a:ext cx="3422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clo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340" y="1341120"/>
            <a:ext cx="364287" cy="371475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5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12" name="Picture 11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Methods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ph idx="1"/>
          </p:nvPr>
        </p:nvGraphicFramePr>
        <p:xfrm>
          <a:off x="646111" y="1212469"/>
          <a:ext cx="11058522" cy="457707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571750"/>
                <a:gridCol w="3248024"/>
                <a:gridCol w="2819399"/>
                <a:gridCol w="2419349"/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Two-Sample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Estimate causal effect between different samples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No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genetic variants are uncorrelated (not in linkage disequilibrium)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Causal estimate between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955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Inverse-Variance Weighted method (IVW)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causal estimates provide independent evidence (no correlation)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MR-egger method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Can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be deployed when the core assumptions do not hold.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confounding (correlation between variants)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a causal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An estimate of the overall causal effect</a:t>
                      </a:r>
                      <a:endParaRPr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Needs 3 or more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Assumes genetic variants are uncorrelated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- Cannot distinguish between pleiotropy and a causal effect when genetic variants almost have equal estimates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MR-egger causal test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pleiotropic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Bidirectional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determine when genetic variant exhibits primary effect on the exposure, or the effect is secondary to the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difficulty in the presence of genetic variants that influence each other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 analysis in both directions, that ascertains direction of causal relationship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269978"/>
            <a:ext cx="263045" cy="266220"/>
          </a:xfrm>
          <a:prstGeom prst="rect">
            <a:avLst/>
          </a:prstGeom>
        </p:spPr>
      </p:pic>
      <p:pic>
        <p:nvPicPr>
          <p:cNvPr id="6" name="Picture 6" descr="done-ti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234059"/>
            <a:ext cx="321065" cy="321065"/>
          </a:xfrm>
          <a:prstGeom prst="rect">
            <a:avLst/>
          </a:prstGeom>
        </p:spPr>
      </p:pic>
      <p:pic>
        <p:nvPicPr>
          <p:cNvPr id="9" name="Picture 9" descr="left-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353550" y="1190903"/>
            <a:ext cx="363268" cy="363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6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Data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81199" y="1120775"/>
          <a:ext cx="10596935" cy="4587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53088"/>
                <a:gridCol w="3505199"/>
                <a:gridCol w="2390774"/>
                <a:gridCol w="2047874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Type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Amount of Phenotypes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Direction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Celiac, </a:t>
                      </a:r>
                      <a:r>
                        <a:rPr lang="en-US" sz="1600" b="1" err="1">
                          <a:latin typeface="Arial" panose="02080604020202020204" charset="0"/>
                        </a:rPr>
                        <a:t>Trynka</a:t>
                      </a:r>
                      <a:r>
                        <a:rPr lang="en-US" sz="1600" b="1">
                          <a:latin typeface="Arial" panose="02080604020202020204" charset="0"/>
                        </a:rPr>
                        <a:t> 2011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GWAS </a:t>
                      </a:r>
                      <a:r>
                        <a:rPr lang="en-US" sz="1600" b="1" err="1">
                          <a:latin typeface="Arial" panose="02080604020202020204" charset="0"/>
                        </a:rPr>
                        <a:t>Immunochip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1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Outcome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Celiac, Dubois 2010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GWAS </a:t>
                      </a:r>
                      <a:r>
                        <a:rPr lang="en-US" sz="1600" b="1" dirty="0" err="1">
                          <a:latin typeface="Arial" panose="02080604020202020204" charset="0"/>
                        </a:rPr>
                        <a:t>Immunochip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1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Outcome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The NHGRI-EBI GWAS catalog 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Arial" panose="02080604020202020204" charset="0"/>
                        </a:rPr>
                        <a:t>Publicated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 GWAS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2893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 Metabolite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GWAS on metabolites in whole blood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121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 Proteins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GWAS on protein levels whole blood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47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 Gene Expression levels </a:t>
                      </a:r>
                      <a:r>
                        <a:rPr lang="x-none" altLang="en-US" sz="1600" b="1" dirty="0">
                          <a:latin typeface="Arial" panose="02080604020202020204" charset="0"/>
                        </a:rPr>
                        <a:t>(GTEX)</a:t>
                      </a:r>
                      <a:endParaRPr lang="x-none" alt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GWAS on gene identifiers in 44 different tissues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32432</a:t>
                      </a:r>
                      <a:endParaRPr lang="en-US" sz="16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 Methylation levels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GWAS on methylation levels in whole blood across 5 time points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33256 </a:t>
                      </a:r>
                      <a:endParaRPr lang="en-US" sz="16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x-none" altLang="en-US" sz="1600" b="1" dirty="0">
                          <a:latin typeface="Arial" panose="02080604020202020204" charset="0"/>
                        </a:rPr>
                        <a:t>additional downloaded 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GWAS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GWAS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1308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72795" y="6404610"/>
          <a:ext cx="10589260" cy="3816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178550"/>
                <a:gridCol w="4410710"/>
              </a:tblGrid>
              <a:tr h="38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Total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70059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7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Pipeline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pic>
        <p:nvPicPr>
          <p:cNvPr id="4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2" y="1994535"/>
            <a:ext cx="693773" cy="694164"/>
          </a:xfrm>
          <a:prstGeom prst="rect">
            <a:avLst/>
          </a:prstGeom>
        </p:spPr>
      </p:pic>
      <p:pic>
        <p:nvPicPr>
          <p:cNvPr id="8" name="Picture 9" descr="toa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32" y="1859682"/>
            <a:ext cx="356559" cy="356559"/>
          </a:xfrm>
          <a:prstGeom prst="rect">
            <a:avLst/>
          </a:prstGeom>
        </p:spPr>
      </p:pic>
      <p:pic>
        <p:nvPicPr>
          <p:cNvPr id="11" name="Picture 11" descr="clo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7887" y="1823085"/>
            <a:ext cx="412750" cy="435065"/>
          </a:xfrm>
          <a:prstGeom prst="rect">
            <a:avLst/>
          </a:prstGeom>
        </p:spPr>
      </p:pic>
      <p:pic>
        <p:nvPicPr>
          <p:cNvPr id="13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73" y="2089785"/>
            <a:ext cx="600974" cy="600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6656" y="181356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2886625" y="16135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err="1">
                          <a:latin typeface="Arial" panose="02080604020202020204" charset="0"/>
                        </a:rPr>
                        <a:t>effect_allele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rs61733845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0.03536714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0.04432255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2.465e-06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rs1320571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0.01882175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0.04265126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6.590e-01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....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8" y="4013835"/>
            <a:ext cx="693773" cy="694164"/>
          </a:xfrm>
          <a:prstGeom prst="rect">
            <a:avLst/>
          </a:prstGeom>
        </p:spPr>
      </p:pic>
      <p:pic>
        <p:nvPicPr>
          <p:cNvPr id="14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666" y="4185285"/>
            <a:ext cx="600974" cy="600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7130" y="381381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3" name="Picture 5" descr="he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92" y="3813810"/>
            <a:ext cx="484950" cy="494412"/>
          </a:xfrm>
          <a:prstGeom prst="rect">
            <a:avLst/>
          </a:prstGeom>
        </p:spPr>
      </p:pic>
      <p:graphicFrame>
        <p:nvGraphicFramePr>
          <p:cNvPr id="18" name="Table 16"/>
          <p:cNvGraphicFramePr>
            <a:graphicFrameLocks noGrp="1"/>
          </p:cNvGraphicFramePr>
          <p:nvPr/>
        </p:nvGraphicFramePr>
        <p:xfrm>
          <a:off x="2858045" y="36709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effect_allele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rs314253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-0.0201900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0.002646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2.471</a:t>
                      </a:r>
                      <a:r>
                        <a:rPr lang="x-none" alt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rs7775397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-0.0369352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0.004845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2.721e-14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….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58110" y="3175635"/>
            <a:ext cx="299466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Celiac 2011. Gosia Trynka et al</a:t>
            </a:r>
            <a:r>
              <a:rPr lang="x-none" altLang="en-US" sz="1200" b="1">
                <a:latin typeface="Arial" panose="02080604020202020204" charset="0"/>
              </a:rPr>
              <a:t>.</a:t>
            </a:r>
            <a:endParaRPr lang="x-none" altLang="en-US" sz="1200" b="1">
              <a:latin typeface="Arial" panose="0208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2901" y="5213985"/>
            <a:ext cx="8232057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HDL, LDL, Triglycerides. Willer CJ et al. Discovery and refinement of loci associated with lipid levels. Nat. Genet. 2013. doi:10.1038/ng.2797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170" y="6029325"/>
            <a:ext cx="7647186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 = Celiac Disease, Exposure = HDL, LDL, Triglycerides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8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38128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74638"/>
            <a:ext cx="9404723" cy="1400530"/>
          </a:xfrm>
        </p:spPr>
        <p:txBody>
          <a:bodyPr/>
          <a:lstStyle/>
          <a:p>
            <a:r>
              <a:rPr lang="en-US" sz="4400" b="1">
                <a:latin typeface="Arial" panose="02080604020202020204" charset="0"/>
              </a:rPr>
              <a:t>Pipeline</a:t>
            </a:r>
            <a:endParaRPr lang="en-US" sz="4400" b="1">
              <a:solidFill>
                <a:schemeClr val="tx1"/>
              </a:solidFill>
              <a:latin typeface="Arial" panose="0208060402020202020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00750" y="1428750"/>
            <a:ext cx="37382" cy="48034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609725"/>
            <a:ext cx="693773" cy="694164"/>
          </a:xfrm>
          <a:prstGeom prst="rect">
            <a:avLst/>
          </a:prstGeom>
        </p:spPr>
      </p:pic>
      <p:pic>
        <p:nvPicPr>
          <p:cNvPr id="15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1971675"/>
            <a:ext cx="372424" cy="3786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7665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898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871645" y="203889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6534" y="1723677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43650" y="2470750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42195" y="2165350"/>
            <a:ext cx="484651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Select genome-wide significance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343786" y="3038475"/>
            <a:ext cx="5414512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72224" y="3629025"/>
            <a:ext cx="4810663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6998" y="2731698"/>
            <a:ext cx="540822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Remove variants without Beta/Log odds on exposure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376" y="3321170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Query missing alleles by reference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8951" y="3621833"/>
            <a:ext cx="1870494" cy="1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57625" y="3294748"/>
            <a:ext cx="17212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1000 Genomes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3" name="Connector: Elbow 32"/>
          <p:cNvCxnSpPr/>
          <p:nvPr/>
        </p:nvCxnSpPr>
        <p:spPr>
          <a:xfrm flipV="1">
            <a:off x="1218841" y="2486383"/>
            <a:ext cx="4415285" cy="566468"/>
          </a:xfrm>
          <a:prstGeom prst="bentConnector3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95375" y="2716421"/>
            <a:ext cx="235345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First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826715" y="4488612"/>
            <a:ext cx="1856116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990975"/>
            <a:ext cx="693773" cy="694164"/>
          </a:xfrm>
          <a:prstGeom prst="rect">
            <a:avLst/>
          </a:prstGeom>
        </p:spPr>
      </p:pic>
      <p:pic>
        <p:nvPicPr>
          <p:cNvPr id="42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26" y="4423913"/>
            <a:ext cx="356559" cy="356559"/>
          </a:xfrm>
          <a:prstGeom prst="rect">
            <a:avLst/>
          </a:prstGeom>
        </p:spPr>
      </p:pic>
      <p:pic>
        <p:nvPicPr>
          <p:cNvPr id="40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4572" y="4387970"/>
            <a:ext cx="412750" cy="435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80646" y="4167188"/>
            <a:ext cx="182799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393791" y="4488612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41551" y="4182194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Find overlap between exposure and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394258" y="5063527"/>
            <a:ext cx="3840191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31786" y="4764298"/>
            <a:ext cx="368171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Harmonize Exposure on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9" name="Connector: Elbow 48"/>
          <p:cNvCxnSpPr/>
          <p:nvPr/>
        </p:nvCxnSpPr>
        <p:spPr>
          <a:xfrm>
            <a:off x="6476997" y="5181600"/>
            <a:ext cx="1741098" cy="792194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0422" y="5181599"/>
            <a:ext cx="3251200" cy="8229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Positive align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Align outcome on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Remove palindromic SNPs</a:t>
            </a:r>
            <a:endParaRPr lang="en-US" sz="1200" b="1">
              <a:latin typeface="Arial" panose="02080604020202020204" charset="0"/>
            </a:endParaRPr>
          </a:p>
          <a:p>
            <a:pPr algn="ctr"/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8096250" y="5975946"/>
            <a:ext cx="2107719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4674235" y="4597400"/>
            <a:ext cx="0" cy="9728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365375" y="5572760"/>
            <a:ext cx="23037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42"/>
          <p:cNvSpPr txBox="1"/>
          <p:nvPr/>
        </p:nvSpPr>
        <p:spPr>
          <a:xfrm>
            <a:off x="2417445" y="5269865"/>
            <a:ext cx="2218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sz="1200" b="1">
                <a:latin typeface="Arial" panose="02080604020202020204" charset="0"/>
              </a:rPr>
              <a:t>HLA region removed</a:t>
            </a:r>
            <a:endParaRPr lang="x-none" sz="1200" b="1">
              <a:latin typeface="Arial" panose="02080604020202020204" charset="0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0487025" y="51625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9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8578</Words>
  <Application>Kingsoft Office WPP</Application>
  <PresentationFormat>Widescreen</PresentationFormat>
  <Paragraphs>765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Ion</vt:lpstr>
      <vt:lpstr>Celiac Disease Triggers</vt:lpstr>
      <vt:lpstr>Overview</vt:lpstr>
      <vt:lpstr>Project Goal</vt:lpstr>
      <vt:lpstr>Mendelian Randomization (MR)</vt:lpstr>
      <vt:lpstr>Mendelian Randomization setup</vt:lpstr>
      <vt:lpstr>Methods</vt:lpstr>
      <vt:lpstr>Data</vt:lpstr>
      <vt:lpstr>Pipeline</vt:lpstr>
      <vt:lpstr>Pipeline</vt:lpstr>
      <vt:lpstr>PowerPoint 演示文稿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 Bidirectional MR</vt:lpstr>
      <vt:lpstr>Preliminary results Bidirectional MR</vt:lpstr>
      <vt:lpstr>Future steps</vt:lpstr>
      <vt:lpstr>Conclusions </vt:lpstr>
      <vt:lpstr>Future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Celiac Disease Triggers</dc:title>
  <dc:creator/>
  <cp:lastModifiedBy>matthijsknigge</cp:lastModifiedBy>
  <cp:revision>15</cp:revision>
  <dcterms:created xsi:type="dcterms:W3CDTF">2017-11-12T16:48:59Z</dcterms:created>
  <dcterms:modified xsi:type="dcterms:W3CDTF">2017-11-12T16:48:59Z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